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63" r:id="rId2"/>
    <p:sldId id="265" r:id="rId3"/>
    <p:sldId id="282" r:id="rId4"/>
    <p:sldId id="283" r:id="rId5"/>
    <p:sldId id="284" r:id="rId6"/>
    <p:sldId id="269" r:id="rId7"/>
    <p:sldId id="270" r:id="rId8"/>
    <p:sldId id="299" r:id="rId9"/>
    <p:sldId id="300" r:id="rId10"/>
    <p:sldId id="285" r:id="rId11"/>
    <p:sldId id="273" r:id="rId12"/>
    <p:sldId id="286" r:id="rId13"/>
    <p:sldId id="301" r:id="rId14"/>
    <p:sldId id="302" r:id="rId15"/>
    <p:sldId id="303" r:id="rId16"/>
    <p:sldId id="304" r:id="rId17"/>
    <p:sldId id="287" r:id="rId18"/>
    <p:sldId id="289" r:id="rId19"/>
  </p:sldIdLst>
  <p:sldSz cx="9721850" cy="7021513"/>
  <p:notesSz cx="6858000" cy="9144000"/>
  <p:defaultTextStyle>
    <a:defPPr>
      <a:defRPr lang="de-DE"/>
    </a:defPPr>
    <a:lvl1pPr marL="0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368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737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5105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3473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1842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0210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8579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6947" algn="l" defTabSz="9567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99" autoAdjust="0"/>
  </p:normalViewPr>
  <p:slideViewPr>
    <p:cSldViewPr>
      <p:cViewPr varScale="1">
        <p:scale>
          <a:sx n="67" d="100"/>
          <a:sy n="67" d="100"/>
        </p:scale>
        <p:origin x="1356" y="66"/>
      </p:cViewPr>
      <p:guideLst>
        <p:guide orient="horz" pos="2212"/>
        <p:guide pos="3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8" d="100"/>
          <a:sy n="68" d="100"/>
        </p:scale>
        <p:origin x="-3276" y="-15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2262A-CA29-4DC3-8073-3354A4887707}" type="datetimeFigureOut">
              <a:rPr lang="de-DE" smtClean="0"/>
              <a:pPr/>
              <a:t>04.05.2018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685800"/>
            <a:ext cx="47466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0545C-21DC-42D8-95C8-44F0292948A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2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368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737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5105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3473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1842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0210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8579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6947" algn="l" defTabSz="95673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85800"/>
            <a:ext cx="4746625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>
              <a:latin typeface="Arial" pitchFamily="34" charset="0"/>
              <a:ea typeface="ＭＳ Ｐゴシック" pitchFamily="-65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 t="45276" r="47168" b="46485"/>
          <a:stretch/>
        </p:blipFill>
        <p:spPr bwMode="auto">
          <a:xfrm>
            <a:off x="980728" y="4716016"/>
            <a:ext cx="468232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Invitation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  „Equipment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swimming</a:t>
            </a:r>
            <a:r>
              <a:rPr lang="de-DE" dirty="0"/>
              <a:t> divers“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In 1973 </a:t>
            </a:r>
            <a:r>
              <a:rPr lang="de-DE" dirty="0" err="1"/>
              <a:t>the</a:t>
            </a:r>
            <a:r>
              <a:rPr lang="de-DE" dirty="0"/>
              <a:t> DIN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a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itom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Diving</a:t>
            </a:r>
            <a:r>
              <a:rPr lang="de-DE" dirty="0"/>
              <a:t> </a:t>
            </a:r>
            <a:r>
              <a:rPr lang="de-DE" dirty="0" err="1"/>
              <a:t>Apparatures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 ISO TC 83 (</a:t>
            </a:r>
            <a:r>
              <a:rPr lang="de-DE" dirty="0" err="1"/>
              <a:t>Sporting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Leisure</a:t>
            </a:r>
            <a:r>
              <a:rPr lang="de-DE" dirty="0"/>
              <a:t> Equipment).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strategy</a:t>
            </a:r>
            <a:r>
              <a:rPr lang="de-DE" dirty="0"/>
              <a:t> was </a:t>
            </a:r>
            <a:r>
              <a:rPr lang="de-DE" dirty="0" err="1"/>
              <a:t>to</a:t>
            </a:r>
            <a:r>
              <a:rPr lang="de-DE" dirty="0"/>
              <a:t> finish a German 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 ISO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at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itom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final </a:t>
            </a:r>
            <a:r>
              <a:rPr lang="de-DE" dirty="0" err="1"/>
              <a:t>paper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corresponding</a:t>
            </a:r>
            <a:r>
              <a:rPr lang="de-DE" dirty="0"/>
              <a:t> Germann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 </a:t>
            </a:r>
            <a:r>
              <a:rPr lang="de-DE" dirty="0" err="1"/>
              <a:t>foundet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, </a:t>
            </a:r>
            <a:r>
              <a:rPr lang="de-DE" dirty="0" err="1"/>
              <a:t>called</a:t>
            </a:r>
            <a:r>
              <a:rPr lang="de-DE" dirty="0"/>
              <a:t> „Ausrüstung für Schwimmtaucher“. The  </a:t>
            </a:r>
            <a:r>
              <a:rPr lang="de-DE" dirty="0" err="1"/>
              <a:t>objective</a:t>
            </a:r>
            <a:r>
              <a:rPr lang="de-DE" dirty="0"/>
              <a:t> was,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Diving</a:t>
            </a:r>
            <a:r>
              <a:rPr lang="de-DE" dirty="0"/>
              <a:t>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„Swimming </a:t>
            </a:r>
            <a:r>
              <a:rPr lang="de-DE" dirty="0" err="1"/>
              <a:t>Diver</a:t>
            </a:r>
            <a:r>
              <a:rPr lang="de-DE" dirty="0"/>
              <a:t>“. All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Diving</a:t>
            </a:r>
            <a:r>
              <a:rPr lang="de-DE" dirty="0"/>
              <a:t> (professional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leisure</a:t>
            </a:r>
            <a:r>
              <a:rPr lang="de-DE" dirty="0"/>
              <a:t>)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22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dicussions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memberchip</a:t>
            </a:r>
            <a:r>
              <a:rPr lang="de-DE" dirty="0"/>
              <a:t> in DIN-Groups. </a:t>
            </a:r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DIN-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hat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secretariat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German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. </a:t>
            </a:r>
            <a:r>
              <a:rPr lang="de-DE" dirty="0" err="1"/>
              <a:t>That</a:t>
            </a:r>
            <a:r>
              <a:rPr lang="de-DE" dirty="0"/>
              <a:t> was </a:t>
            </a:r>
            <a:r>
              <a:rPr lang="de-DE" dirty="0" err="1"/>
              <a:t>finally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professionale </a:t>
            </a:r>
            <a:r>
              <a:rPr lang="de-DE" dirty="0" err="1"/>
              <a:t>scene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 </a:t>
            </a:r>
            <a:r>
              <a:rPr lang="de-DE" dirty="0" err="1"/>
              <a:t>manufactorers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autorities</a:t>
            </a:r>
            <a:r>
              <a:rPr lang="de-DE" dirty="0"/>
              <a:t>. The </a:t>
            </a:r>
            <a:r>
              <a:rPr lang="de-DE" dirty="0" err="1"/>
              <a:t>Organisations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Assosiations</a:t>
            </a:r>
            <a:r>
              <a:rPr lang="de-DE" dirty="0"/>
              <a:t>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leisure</a:t>
            </a:r>
            <a:r>
              <a:rPr lang="de-DE" dirty="0"/>
              <a:t> divers </a:t>
            </a:r>
            <a:r>
              <a:rPr lang="de-DE" dirty="0" err="1"/>
              <a:t>were</a:t>
            </a:r>
            <a:r>
              <a:rPr lang="de-DE" dirty="0"/>
              <a:t> not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 </a:t>
            </a:r>
            <a:r>
              <a:rPr lang="de-DE" dirty="0" err="1"/>
              <a:t>that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Finaly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. The 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professionals </a:t>
            </a:r>
            <a:r>
              <a:rPr lang="de-DE" dirty="0" err="1"/>
              <a:t>is</a:t>
            </a:r>
            <a:r>
              <a:rPr lang="de-DE" dirty="0"/>
              <a:t> different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leisure</a:t>
            </a:r>
            <a:r>
              <a:rPr lang="de-DE" dirty="0"/>
              <a:t> </a:t>
            </a:r>
            <a:r>
              <a:rPr lang="de-DE" dirty="0" err="1"/>
              <a:t>diving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professionals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.  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German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diving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createt</a:t>
            </a:r>
            <a:r>
              <a:rPr lang="de-DE" dirty="0"/>
              <a:t>, </a:t>
            </a:r>
            <a:r>
              <a:rPr lang="de-DE" dirty="0" err="1"/>
              <a:t>pimarily</a:t>
            </a:r>
            <a:r>
              <a:rPr lang="de-DE" dirty="0"/>
              <a:t>, on </a:t>
            </a:r>
            <a:r>
              <a:rPr lang="de-DE" dirty="0" err="1"/>
              <a:t>account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consideration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86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Meeting in 1973.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8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Meeting in 1973.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825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Meeting in 1973.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42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Meeting in 1973.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361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rules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Meeting in 1973.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71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772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03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EF8FB-8F55-4802-91B2-A9CC552DFA75}" type="slidenum">
              <a:rPr lang="de-DE"/>
              <a:pPr/>
              <a:t>2</a:t>
            </a:fld>
            <a:endParaRPr lang="de-D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2513" y="684213"/>
            <a:ext cx="4746625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u="sng" dirty="0"/>
              <a:t> </a:t>
            </a:r>
          </a:p>
          <a:p>
            <a:endParaRPr lang="de-DE" u="sng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t="26369" r="47385" b="53282"/>
          <a:stretch/>
        </p:blipFill>
        <p:spPr bwMode="auto">
          <a:xfrm>
            <a:off x="1052736" y="4788024"/>
            <a:ext cx="485473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EF8FB-8F55-4802-91B2-A9CC552DFA75}" type="slidenum">
              <a:rPr lang="de-DE"/>
              <a:pPr/>
              <a:t>3</a:t>
            </a:fld>
            <a:endParaRPr lang="de-D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85800"/>
            <a:ext cx="4746625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t="45734" r="47477" b="33261"/>
          <a:stretch/>
        </p:blipFill>
        <p:spPr bwMode="auto">
          <a:xfrm>
            <a:off x="980728" y="4499992"/>
            <a:ext cx="499724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EF8FB-8F55-4802-91B2-A9CC552DFA75}" type="slidenum">
              <a:rPr lang="de-DE"/>
              <a:pPr/>
              <a:t>4</a:t>
            </a:fld>
            <a:endParaRPr lang="de-D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85800"/>
            <a:ext cx="4746625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52736" y="4572000"/>
            <a:ext cx="475252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After </a:t>
            </a:r>
            <a:r>
              <a:rPr lang="de-DE" dirty="0" err="1"/>
              <a:t>the</a:t>
            </a:r>
            <a:r>
              <a:rPr lang="de-DE" dirty="0"/>
              <a:t> 2nd </a:t>
            </a:r>
            <a:r>
              <a:rPr lang="de-DE" dirty="0" err="1"/>
              <a:t>world</a:t>
            </a:r>
            <a:r>
              <a:rPr lang="de-DE" dirty="0"/>
              <a:t> war 1946 </a:t>
            </a:r>
            <a:r>
              <a:rPr lang="de-DE" dirty="0" err="1"/>
              <a:t>resumtion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 on </a:t>
            </a:r>
            <a:r>
              <a:rPr lang="de-DE" dirty="0" err="1"/>
              <a:t>account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approval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allied</a:t>
            </a:r>
            <a:r>
              <a:rPr lang="de-DE" dirty="0"/>
              <a:t> </a:t>
            </a:r>
            <a:r>
              <a:rPr lang="de-DE" dirty="0" err="1"/>
              <a:t>controlling</a:t>
            </a:r>
            <a:r>
              <a:rPr lang="de-DE" dirty="0"/>
              <a:t> </a:t>
            </a:r>
            <a:r>
              <a:rPr lang="de-DE" dirty="0" err="1"/>
              <a:t>advice</a:t>
            </a:r>
            <a:r>
              <a:rPr lang="de-DE" dirty="0"/>
              <a:t>.</a:t>
            </a:r>
          </a:p>
          <a:p>
            <a:r>
              <a:rPr lang="de-DE" dirty="0"/>
              <a:t>In 1951 </a:t>
            </a:r>
            <a:r>
              <a:rPr lang="de-DE" dirty="0" err="1"/>
              <a:t>the</a:t>
            </a:r>
            <a:r>
              <a:rPr lang="de-DE" dirty="0"/>
              <a:t> German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</a:t>
            </a:r>
            <a:r>
              <a:rPr lang="de-DE" dirty="0" err="1"/>
              <a:t>became</a:t>
            </a:r>
            <a:r>
              <a:rPr lang="de-DE" dirty="0"/>
              <a:t> a </a:t>
            </a:r>
            <a:r>
              <a:rPr lang="de-DE" dirty="0" err="1"/>
              <a:t>member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International Organisation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(ISO).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EF8FB-8F55-4802-91B2-A9CC552DFA75}" type="slidenum">
              <a:rPr lang="de-DE"/>
              <a:pPr/>
              <a:t>5</a:t>
            </a:fld>
            <a:endParaRPr lang="de-D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85800"/>
            <a:ext cx="4746625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124744" y="4427984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Since</a:t>
            </a:r>
            <a:r>
              <a:rPr lang="de-DE" dirty="0"/>
              <a:t> 1961 </a:t>
            </a:r>
            <a:r>
              <a:rPr lang="de-DE" dirty="0" err="1"/>
              <a:t>the</a:t>
            </a:r>
            <a:r>
              <a:rPr lang="de-DE" dirty="0"/>
              <a:t> German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member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European </a:t>
            </a:r>
            <a:r>
              <a:rPr lang="de-DE" dirty="0" err="1"/>
              <a:t>Committee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(CEN).</a:t>
            </a:r>
          </a:p>
          <a:p>
            <a:r>
              <a:rPr lang="de-DE" dirty="0"/>
              <a:t>In May, 1975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 in German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Inc. (</a:t>
            </a:r>
            <a:r>
              <a:rPr lang="de-DE" dirty="0" err="1"/>
              <a:t>DINe.V</a:t>
            </a:r>
            <a:r>
              <a:rPr lang="de-DE" dirty="0"/>
              <a:t>.)</a:t>
            </a:r>
          </a:p>
          <a:p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occurs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„German Norm“ </a:t>
            </a:r>
            <a:r>
              <a:rPr lang="de-DE" dirty="0" err="1"/>
              <a:t>or</a:t>
            </a:r>
            <a:r>
              <a:rPr lang="de-DE" dirty="0"/>
              <a:t> „DIN-Standard“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GDR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counterpart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DIN-Standard </a:t>
            </a:r>
            <a:r>
              <a:rPr lang="de-DE" dirty="0" err="1"/>
              <a:t>were</a:t>
            </a:r>
            <a:r>
              <a:rPr lang="de-DE" dirty="0"/>
              <a:t>  </a:t>
            </a:r>
            <a:r>
              <a:rPr lang="de-DE" dirty="0" err="1"/>
              <a:t>the</a:t>
            </a:r>
            <a:r>
              <a:rPr lang="de-DE" dirty="0"/>
              <a:t> „Technical </a:t>
            </a:r>
            <a:r>
              <a:rPr lang="de-DE" dirty="0" err="1"/>
              <a:t>Norms</a:t>
            </a:r>
            <a:r>
              <a:rPr lang="de-DE" dirty="0"/>
              <a:t>, Quality </a:t>
            </a:r>
            <a:r>
              <a:rPr lang="de-DE" dirty="0" err="1"/>
              <a:t>Regulations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Terms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Delivery</a:t>
            </a:r>
            <a:r>
              <a:rPr lang="de-DE" dirty="0"/>
              <a:t> (TGL)“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DIN-Standards. 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increasingly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COMECON  </a:t>
            </a:r>
            <a:r>
              <a:rPr lang="de-DE" dirty="0" err="1"/>
              <a:t>standards</a:t>
            </a:r>
            <a:r>
              <a:rPr lang="de-DE" dirty="0"/>
              <a:t> (</a:t>
            </a:r>
            <a:r>
              <a:rPr lang="de-DE" dirty="0" err="1"/>
              <a:t>advice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mutual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aid</a:t>
            </a:r>
            <a:r>
              <a:rPr lang="de-DE" dirty="0"/>
              <a:t>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9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GDR </a:t>
            </a:r>
            <a:r>
              <a:rPr lang="de-DE" dirty="0" err="1"/>
              <a:t>the</a:t>
            </a:r>
            <a:r>
              <a:rPr lang="de-DE" dirty="0"/>
              <a:t> Office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, </a:t>
            </a:r>
            <a:r>
              <a:rPr lang="de-DE" dirty="0" err="1"/>
              <a:t>Measuring</a:t>
            </a:r>
            <a:r>
              <a:rPr lang="de-DE" dirty="0"/>
              <a:t>,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Goods</a:t>
            </a:r>
            <a:r>
              <a:rPr lang="de-DE" dirty="0"/>
              <a:t> check (ASMW) was </a:t>
            </a:r>
            <a:r>
              <a:rPr lang="de-DE" dirty="0" err="1"/>
              <a:t>resposible</a:t>
            </a:r>
            <a:r>
              <a:rPr lang="de-DE" dirty="0"/>
              <a:t>.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ASMW in 1990 </a:t>
            </a:r>
            <a:r>
              <a:rPr lang="de-DE" dirty="0" err="1"/>
              <a:t>the</a:t>
            </a:r>
            <a:r>
              <a:rPr lang="de-DE" dirty="0"/>
              <a:t> German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(</a:t>
            </a:r>
            <a:r>
              <a:rPr lang="de-DE" dirty="0" err="1"/>
              <a:t>DINe.V</a:t>
            </a:r>
            <a:r>
              <a:rPr lang="de-DE" dirty="0"/>
              <a:t>.) </a:t>
            </a:r>
            <a:r>
              <a:rPr lang="de-DE" dirty="0" err="1"/>
              <a:t>became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in united Germany </a:t>
            </a:r>
            <a:r>
              <a:rPr lang="de-DE" dirty="0" err="1"/>
              <a:t>again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17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GDR </a:t>
            </a:r>
            <a:r>
              <a:rPr lang="de-DE" dirty="0" err="1"/>
              <a:t>the</a:t>
            </a:r>
            <a:r>
              <a:rPr lang="de-DE" dirty="0"/>
              <a:t> Office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, </a:t>
            </a:r>
            <a:r>
              <a:rPr lang="de-DE" dirty="0" err="1"/>
              <a:t>Measuring</a:t>
            </a:r>
            <a:r>
              <a:rPr lang="de-DE" dirty="0"/>
              <a:t>,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Goods</a:t>
            </a:r>
            <a:r>
              <a:rPr lang="de-DE" dirty="0"/>
              <a:t> check (ASMW) was </a:t>
            </a:r>
            <a:r>
              <a:rPr lang="de-DE" dirty="0" err="1"/>
              <a:t>resposible</a:t>
            </a:r>
            <a:r>
              <a:rPr lang="de-DE" dirty="0"/>
              <a:t>.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ASMW in 1990 </a:t>
            </a:r>
            <a:r>
              <a:rPr lang="de-DE" dirty="0" err="1"/>
              <a:t>the</a:t>
            </a:r>
            <a:r>
              <a:rPr lang="de-DE" dirty="0"/>
              <a:t> German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(</a:t>
            </a:r>
            <a:r>
              <a:rPr lang="de-DE" dirty="0" err="1"/>
              <a:t>DINe.V</a:t>
            </a:r>
            <a:r>
              <a:rPr lang="de-DE" dirty="0"/>
              <a:t>.) </a:t>
            </a:r>
            <a:r>
              <a:rPr lang="de-DE" dirty="0" err="1"/>
              <a:t>became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 in united Germany </a:t>
            </a:r>
            <a:r>
              <a:rPr lang="de-DE" dirty="0" err="1"/>
              <a:t>again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17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545C-21DC-42D8-95C8-44F0292948A0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17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623726"/>
            <a:ext cx="7723470" cy="92644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</a:rPr>
              <a:t>Folie </a:t>
            </a:r>
            <a:fld id="{E93381D7-357E-40D1-B15E-5E88BE38CD39}" type="slidenum">
              <a:rPr lang="de-DE" sz="900">
                <a:solidFill>
                  <a:srgbClr val="606060"/>
                </a:solidFill>
                <a:latin typeface="Bliss Light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713120"/>
            <a:ext cx="9721850" cy="5054839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cs typeface="Arial" pitchFamily="34" charset="0"/>
              </a:rPr>
              <a:t>Historische Tauchergesellschaft e.V.</a:t>
            </a:r>
            <a:r>
              <a:rPr lang="de-DE" sz="900" baseline="0" dirty="0">
                <a:solidFill>
                  <a:srgbClr val="606060"/>
                </a:solidFill>
                <a:cs typeface="Arial" pitchFamily="34" charset="0"/>
              </a:rPr>
              <a:t>                                                   </a:t>
            </a:r>
            <a:r>
              <a:rPr lang="de-DE" sz="900" baseline="0">
                <a:solidFill>
                  <a:srgbClr val="606060"/>
                </a:solidFill>
                <a:cs typeface="Arial" pitchFamily="34" charset="0"/>
              </a:rPr>
              <a:t>Josef Helpenstein</a:t>
            </a:r>
            <a:endParaRPr lang="de-DE" sz="900" dirty="0">
              <a:solidFill>
                <a:srgbClr val="606060"/>
              </a:solidFill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5635" y="2585839"/>
            <a:ext cx="8241632" cy="2237315"/>
          </a:xfrm>
        </p:spPr>
        <p:txBody>
          <a:bodyPr anchor="t"/>
          <a:lstStyle>
            <a:lvl1pPr>
              <a:defRPr sz="50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9139" y="4915059"/>
            <a:ext cx="8228129" cy="94534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78368" indent="0" algn="ctr">
              <a:buNone/>
              <a:defRPr/>
            </a:lvl2pPr>
            <a:lvl3pPr marL="956737" indent="0" algn="ctr">
              <a:buNone/>
              <a:defRPr/>
            </a:lvl3pPr>
            <a:lvl4pPr marL="1435105" indent="0" algn="ctr">
              <a:buNone/>
              <a:defRPr/>
            </a:lvl4pPr>
            <a:lvl5pPr marL="1913473" indent="0" algn="ctr">
              <a:buNone/>
              <a:defRPr/>
            </a:lvl5pPr>
            <a:lvl6pPr marL="2391842" indent="0" algn="ctr">
              <a:buNone/>
              <a:defRPr/>
            </a:lvl6pPr>
            <a:lvl7pPr marL="2870210" indent="0" algn="ctr">
              <a:buNone/>
              <a:defRPr/>
            </a:lvl7pPr>
            <a:lvl8pPr marL="3348579" indent="0" algn="ctr">
              <a:buNone/>
              <a:defRPr/>
            </a:lvl8pPr>
            <a:lvl9pPr marL="3826947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622100"/>
            <a:ext cx="7723470" cy="92645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758206"/>
            <a:ext cx="97218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Folie </a:t>
            </a:r>
            <a:fld id="{2136CB70-6FE2-4F5C-96F2-2B155C884781}" type="slidenum">
              <a:rPr lang="de-DE" sz="900">
                <a:solidFill>
                  <a:srgbClr val="606060"/>
                </a:solidFill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83340" y="6761457"/>
            <a:ext cx="1340130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09. Februar 2009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708244"/>
            <a:ext cx="9721850" cy="5053213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r>
              <a:rPr lang="de-DE"/>
              <a:t> </a:t>
            </a:r>
          </a:p>
        </p:txBody>
      </p:sp>
      <p:pic>
        <p:nvPicPr>
          <p:cNvPr id="11" name="Picture 13" descr="RP_4c_ISM_LF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806" y="183666"/>
            <a:ext cx="2288686" cy="12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Feuerwehr- und Katastrophenschutzschule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9520" y="2730589"/>
            <a:ext cx="8207875" cy="94595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9139" y="4212908"/>
            <a:ext cx="8238255" cy="2394141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500">
                <a:solidFill>
                  <a:srgbClr val="CCCCCC"/>
                </a:solidFill>
              </a:defRPr>
            </a:lvl1pPr>
            <a:lvl2pPr marL="0" indent="-1662" algn="l">
              <a:lnSpc>
                <a:spcPct val="100000"/>
              </a:lnSpc>
              <a:spcBef>
                <a:spcPts val="0"/>
              </a:spcBef>
              <a:defRPr sz="2500">
                <a:solidFill>
                  <a:srgbClr val="CCCCCC"/>
                </a:solidFill>
              </a:defRPr>
            </a:lvl2pPr>
            <a:lvl3pPr marL="0" indent="-1662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CCCCCC"/>
                </a:solidFill>
              </a:defRPr>
            </a:lvl3pPr>
            <a:lvl4pPr marL="0" indent="-1662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rgbClr val="CCCCCC"/>
                </a:solidFill>
              </a:defRPr>
            </a:lvl4pPr>
            <a:lvl5pPr marL="0" indent="-1662" algn="l">
              <a:lnSpc>
                <a:spcPct val="100000"/>
              </a:lnSpc>
              <a:spcBef>
                <a:spcPts val="0"/>
              </a:spcBef>
              <a:defRPr sz="25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623726"/>
            <a:ext cx="7723470" cy="92644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761457"/>
            <a:ext cx="97218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</a:rPr>
              <a:t>Folie </a:t>
            </a:r>
            <a:fld id="{DEE19334-6A0F-4930-8E42-AC314526E2F3}" type="slidenum">
              <a:rPr lang="de-DE" sz="900">
                <a:solidFill>
                  <a:srgbClr val="606060"/>
                </a:solidFill>
                <a:latin typeface="Bliss Light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pic>
        <p:nvPicPr>
          <p:cNvPr id="9" name="Picture 12" descr="RP_4c_ISM_LF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806" y="183666"/>
            <a:ext cx="2288686" cy="12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Feuerwehr- und Katastrophenschutzschule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2260" y="2598898"/>
            <a:ext cx="8245008" cy="2237315"/>
          </a:xfrm>
        </p:spPr>
        <p:txBody>
          <a:bodyPr anchor="t"/>
          <a:lstStyle>
            <a:lvl1pPr>
              <a:defRPr sz="50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9139" y="4915059"/>
            <a:ext cx="8228129" cy="94534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78368" indent="0" algn="ctr">
              <a:buNone/>
              <a:defRPr/>
            </a:lvl2pPr>
            <a:lvl3pPr marL="956737" indent="0" algn="ctr">
              <a:buNone/>
              <a:defRPr/>
            </a:lvl3pPr>
            <a:lvl4pPr marL="1435105" indent="0" algn="ctr">
              <a:buNone/>
              <a:defRPr/>
            </a:lvl4pPr>
            <a:lvl5pPr marL="1913473" indent="0" algn="ctr">
              <a:buNone/>
              <a:defRPr/>
            </a:lvl5pPr>
            <a:lvl6pPr marL="2391842" indent="0" algn="ctr">
              <a:buNone/>
              <a:defRPr/>
            </a:lvl6pPr>
            <a:lvl7pPr marL="2870210" indent="0" algn="ctr">
              <a:buNone/>
              <a:defRPr/>
            </a:lvl7pPr>
            <a:lvl8pPr marL="3348579" indent="0" algn="ctr">
              <a:buNone/>
              <a:defRPr/>
            </a:lvl8pPr>
            <a:lvl9pPr marL="3826947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623726"/>
            <a:ext cx="7723470" cy="92644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</a:rPr>
              <a:t>Folie </a:t>
            </a:r>
            <a:fld id="{8F1CAB1E-4FE0-422C-A6FA-C4D8BF59257A}" type="slidenum">
              <a:rPr lang="de-DE" sz="900">
                <a:solidFill>
                  <a:srgbClr val="606060"/>
                </a:solidFill>
                <a:latin typeface="Bliss Light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708244"/>
            <a:ext cx="9721850" cy="5053213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r>
              <a:rPr lang="de-DE"/>
              <a:t> </a:t>
            </a:r>
          </a:p>
        </p:txBody>
      </p:sp>
      <p:pic>
        <p:nvPicPr>
          <p:cNvPr id="8" name="Picture 12" descr="RP_4c_ISM_LF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806" y="183666"/>
            <a:ext cx="2288686" cy="12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Feuerwehr- und Katastrophenschutzschule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434" y="2653667"/>
            <a:ext cx="8223835" cy="1916633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3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623726"/>
            <a:ext cx="7723470" cy="92644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</a:rPr>
              <a:t>Folie </a:t>
            </a:r>
            <a:fld id="{96AECDFC-6194-4D39-9B3E-94EA65BF3C48}" type="slidenum">
              <a:rPr lang="de-DE" sz="900">
                <a:solidFill>
                  <a:srgbClr val="606060"/>
                </a:solidFill>
                <a:latin typeface="Bliss Light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pic>
        <p:nvPicPr>
          <p:cNvPr id="7" name="Picture 11" descr="RP_4c_ISM_LF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806" y="183666"/>
            <a:ext cx="2288686" cy="12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Feuerwehr- und Katastrophenschutzschule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434" y="2653667"/>
            <a:ext cx="8223835" cy="1916633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3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9139" y="1924414"/>
            <a:ext cx="8228129" cy="4682635"/>
          </a:xfrm>
        </p:spPr>
        <p:txBody>
          <a:bodyPr/>
          <a:lstStyle>
            <a:lvl5pPr marL="377048" indent="498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1622100"/>
            <a:ext cx="7723470" cy="92645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758206"/>
            <a:ext cx="97218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Folie </a:t>
            </a:r>
            <a:fld id="{5121E5DE-CABA-41DE-927F-158EA3FD2337}" type="slidenum">
              <a:rPr lang="de-DE" sz="900">
                <a:solidFill>
                  <a:srgbClr val="606060"/>
                </a:solidFill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" y="1609097"/>
            <a:ext cx="8037404" cy="1479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endParaRPr lang="de-DE"/>
          </a:p>
        </p:txBody>
      </p:sp>
      <p:pic>
        <p:nvPicPr>
          <p:cNvPr id="10" name="Picture 13" descr="RP_4c_ISM_LF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806" y="183666"/>
            <a:ext cx="2288686" cy="12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Feuerwehr- und Katastrophenschutzschule Rheinland-Pfalz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730588" y="456812"/>
            <a:ext cx="6207806" cy="4423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4892" r="63938" b="42554"/>
          <a:stretch/>
        </p:blipFill>
        <p:spPr bwMode="auto">
          <a:xfrm>
            <a:off x="7021165" y="1"/>
            <a:ext cx="2700685" cy="25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9139" y="448597"/>
            <a:ext cx="6207806" cy="94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9139" y="1924414"/>
            <a:ext cx="8228129" cy="468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1622100"/>
            <a:ext cx="7723470" cy="92645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/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758206"/>
            <a:ext cx="97218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lIns="95674" tIns="47837" rIns="95674" bIns="47837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723470" y="6761457"/>
            <a:ext cx="1233798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Folie </a:t>
            </a:r>
            <a:fld id="{3C2DC41C-7DD4-4AE6-9169-B6E16C5CC256}" type="slidenum">
              <a:rPr lang="de-DE" sz="900">
                <a:solidFill>
                  <a:srgbClr val="606060"/>
                </a:solidFill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59520" y="6761457"/>
            <a:ext cx="5358833" cy="26005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cs typeface="Arial" pitchFamily="34" charset="0"/>
              </a:rPr>
              <a:t>Historische</a:t>
            </a:r>
            <a:r>
              <a:rPr lang="de-DE" sz="900" baseline="0" dirty="0">
                <a:solidFill>
                  <a:srgbClr val="606060"/>
                </a:solidFill>
                <a:cs typeface="Arial" pitchFamily="34" charset="0"/>
              </a:rPr>
              <a:t> Tauchergesellschaft e.V.	                                               Josef Helpenstein</a:t>
            </a:r>
            <a:endParaRPr lang="de-DE" sz="900" dirty="0">
              <a:solidFill>
                <a:srgbClr val="606060"/>
              </a:solidFill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4892" r="63938" b="42554"/>
          <a:stretch/>
        </p:blipFill>
        <p:spPr bwMode="auto">
          <a:xfrm>
            <a:off x="7929431" y="0"/>
            <a:ext cx="1789546" cy="171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78368" algn="l" rtl="0" eaLnBrk="1" fontAlgn="base" hangingPunct="1">
        <a:spcBef>
          <a:spcPct val="0"/>
        </a:spcBef>
        <a:spcAft>
          <a:spcPct val="0"/>
        </a:spcAft>
        <a:defRPr sz="31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56737" algn="l" rtl="0" eaLnBrk="1" fontAlgn="base" hangingPunct="1">
        <a:spcBef>
          <a:spcPct val="0"/>
        </a:spcBef>
        <a:spcAft>
          <a:spcPct val="0"/>
        </a:spcAft>
        <a:defRPr sz="31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435105" algn="l" rtl="0" eaLnBrk="1" fontAlgn="base" hangingPunct="1">
        <a:spcBef>
          <a:spcPct val="0"/>
        </a:spcBef>
        <a:spcAft>
          <a:spcPct val="0"/>
        </a:spcAft>
        <a:defRPr sz="31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913473" algn="l" rtl="0" eaLnBrk="1" fontAlgn="base" hangingPunct="1">
        <a:spcBef>
          <a:spcPct val="0"/>
        </a:spcBef>
        <a:spcAft>
          <a:spcPct val="0"/>
        </a:spcAft>
        <a:defRPr sz="31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58776" indent="-358776" algn="l" rtl="0" eaLnBrk="1" fontAlgn="base" hangingPunct="1">
        <a:lnSpc>
          <a:spcPct val="90000"/>
        </a:lnSpc>
        <a:spcBef>
          <a:spcPts val="1465"/>
        </a:spcBef>
        <a:spcAft>
          <a:spcPct val="0"/>
        </a:spcAft>
        <a:defRPr sz="33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662" indent="-1662" algn="l" rtl="0" eaLnBrk="1" fontAlgn="base" hangingPunct="1">
        <a:lnSpc>
          <a:spcPct val="90000"/>
        </a:lnSpc>
        <a:spcBef>
          <a:spcPts val="837"/>
        </a:spcBef>
        <a:spcAft>
          <a:spcPct val="0"/>
        </a:spcAft>
        <a:defRPr sz="29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80370" indent="-380370" algn="l" rtl="0" eaLnBrk="1" fontAlgn="base" hangingPunct="1">
        <a:lnSpc>
          <a:spcPct val="90000"/>
        </a:lnSpc>
        <a:spcBef>
          <a:spcPts val="1465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73726" algn="l"/>
        </a:tabLst>
        <a:defRPr sz="29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75386" indent="-375386" algn="l" rtl="0" eaLnBrk="1" fontAlgn="base" hangingPunct="1">
        <a:lnSpc>
          <a:spcPct val="90000"/>
        </a:lnSpc>
        <a:spcBef>
          <a:spcPts val="1465"/>
        </a:spcBef>
        <a:spcAft>
          <a:spcPct val="0"/>
        </a:spcAft>
        <a:buClr>
          <a:srgbClr val="8F1936"/>
        </a:buClr>
        <a:buFont typeface="Wingdings" pitchFamily="2" charset="2"/>
        <a:buChar char="§"/>
        <a:tabLst>
          <a:tab pos="380370" algn="l"/>
        </a:tabLst>
        <a:defRPr sz="29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77048" indent="4984" algn="l" rtl="0" eaLnBrk="1" fontAlgn="base" hangingPunct="1">
        <a:lnSpc>
          <a:spcPct val="90000"/>
        </a:lnSpc>
        <a:spcBef>
          <a:spcPts val="419"/>
        </a:spcBef>
        <a:spcAft>
          <a:spcPct val="0"/>
        </a:spcAft>
        <a:defRPr sz="25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85314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700">
          <a:solidFill>
            <a:schemeClr val="bg2"/>
          </a:solidFill>
          <a:latin typeface="+mn-lt"/>
          <a:ea typeface="+mn-ea"/>
        </a:defRPr>
      </a:lvl6pPr>
      <a:lvl7pPr marL="1363683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700">
          <a:solidFill>
            <a:schemeClr val="bg2"/>
          </a:solidFill>
          <a:latin typeface="+mn-lt"/>
          <a:ea typeface="+mn-ea"/>
        </a:defRPr>
      </a:lvl7pPr>
      <a:lvl8pPr marL="1842051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700">
          <a:solidFill>
            <a:schemeClr val="bg2"/>
          </a:solidFill>
          <a:latin typeface="+mn-lt"/>
          <a:ea typeface="+mn-ea"/>
        </a:defRPr>
      </a:lvl8pPr>
      <a:lvl9pPr marL="2320419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7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368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6737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05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3473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1842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0210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8579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6947" algn="l" defTabSz="4783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000" dirty="0"/>
              <a:t>Workshop der Helmtauchgruppe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vom 04.05.-06.05.2018</a:t>
            </a:r>
            <a:br>
              <a:rPr lang="de-DE" sz="4000" dirty="0"/>
            </a:br>
            <a:r>
              <a:rPr lang="de-DE" sz="4000" dirty="0"/>
              <a:t>in Koblenz </a:t>
            </a: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3564781" y="6175052"/>
            <a:ext cx="6076001" cy="477440"/>
          </a:xfrm>
        </p:spPr>
        <p:txBody>
          <a:bodyPr/>
          <a:lstStyle/>
          <a:p>
            <a:r>
              <a:rPr lang="de-DE" dirty="0"/>
              <a:t>Ulf Barthel ;Josef Helpenstein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4892" r="63938" b="42554"/>
          <a:stretch/>
        </p:blipFill>
        <p:spPr bwMode="auto">
          <a:xfrm>
            <a:off x="7741245" y="0"/>
            <a:ext cx="1980605" cy="18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1A5A0C-95EC-4F32-9336-D38DFB7B29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t="12165" r="25558" b="6946"/>
          <a:stretch/>
        </p:blipFill>
        <p:spPr>
          <a:xfrm>
            <a:off x="6337473" y="1710556"/>
            <a:ext cx="3384377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0DF0533-A539-40A5-80D2-6D9A06884FD2}"/>
              </a:ext>
            </a:extLst>
          </p:cNvPr>
          <p:cNvSpPr txBox="1"/>
          <p:nvPr/>
        </p:nvSpPr>
        <p:spPr>
          <a:xfrm>
            <a:off x="540445" y="27039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Zielsetzung: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F03C4D-A3DF-450C-ACE8-327CE571C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r="34446" b="16796"/>
          <a:stretch/>
        </p:blipFill>
        <p:spPr>
          <a:xfrm>
            <a:off x="0" y="1792065"/>
            <a:ext cx="3204741" cy="49390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681ECB-B429-4760-8ED7-7BA42610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r="21350"/>
          <a:stretch/>
        </p:blipFill>
        <p:spPr>
          <a:xfrm>
            <a:off x="3204742" y="1792065"/>
            <a:ext cx="3816424" cy="49390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8505E8-E04E-4B6A-9AEC-D9D66352FE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r="29489" b="22652"/>
          <a:stretch/>
        </p:blipFill>
        <p:spPr>
          <a:xfrm rot="5400000">
            <a:off x="6106158" y="3115457"/>
            <a:ext cx="4176464" cy="30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0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A90BFE1-F71B-440B-B2CB-0A800B546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628"/>
            <a:ext cx="7929651" cy="44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3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F44605-8871-4DFF-93B8-44CB02FF7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572"/>
            <a:ext cx="7021165" cy="46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2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EA1C7E-2BE8-458A-9FD1-EA395C3B2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90518" y="1170252"/>
            <a:ext cx="7021513" cy="46810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8A3315-2F5A-4DF7-8027-E897E8752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27" y="3163837"/>
            <a:ext cx="5771109" cy="38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7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D50BA9-0145-49C6-80F4-7DD410C8A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10" y="0"/>
            <a:ext cx="10532270" cy="70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0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10D0B0-09F3-49C9-9385-779267987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7060" cy="67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E66C5D-0844-4E6A-8EBF-6C451F677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05" y="-14809"/>
            <a:ext cx="10554484" cy="7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6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sef\Documents\Ausbildungsunterlagen\Tauchausbildung\Bilder Tauchausbildung\Für Präsentationen\1512696_645004575541863_700197018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32023" r="29575" b="15164"/>
          <a:stretch/>
        </p:blipFill>
        <p:spPr bwMode="auto">
          <a:xfrm>
            <a:off x="7993268" y="4802365"/>
            <a:ext cx="1728582" cy="221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02_rb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34380" r="79136" b="48022"/>
          <a:stretch/>
        </p:blipFill>
        <p:spPr bwMode="auto">
          <a:xfrm>
            <a:off x="-27707" y="1713378"/>
            <a:ext cx="2592288" cy="316835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4421" y="270396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Danke für Ihre Aufmerksamkeit!</a:t>
            </a:r>
          </a:p>
          <a:p>
            <a:r>
              <a:rPr lang="de-DE" sz="2800" dirty="0" err="1"/>
              <a:t>Thanks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attention</a:t>
            </a:r>
            <a:r>
              <a:rPr lang="de-DE" sz="2800" dirty="0"/>
              <a:t>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9898" y="5022924"/>
            <a:ext cx="2556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Fragen, Anmerkungen ?</a:t>
            </a:r>
          </a:p>
          <a:p>
            <a:r>
              <a:rPr lang="de-DE" sz="2400" b="1" dirty="0" err="1"/>
              <a:t>Questions</a:t>
            </a:r>
            <a:r>
              <a:rPr lang="de-DE" sz="2400" b="1" dirty="0"/>
              <a:t>,</a:t>
            </a:r>
          </a:p>
          <a:p>
            <a:r>
              <a:rPr lang="de-DE" sz="2400" b="1" dirty="0" err="1"/>
              <a:t>Remarks</a:t>
            </a:r>
            <a:r>
              <a:rPr lang="de-DE" sz="2400" b="1" dirty="0"/>
              <a:t> 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A5612C-6347-4E5A-AA50-7BF0CF524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r="18373"/>
          <a:stretch/>
        </p:blipFill>
        <p:spPr>
          <a:xfrm>
            <a:off x="2591171" y="1713378"/>
            <a:ext cx="3168352" cy="35286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DCE82C-0348-4D4A-9BB6-59276E4834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37878" r="15269"/>
          <a:stretch/>
        </p:blipFill>
        <p:spPr>
          <a:xfrm>
            <a:off x="5676733" y="3700345"/>
            <a:ext cx="2304256" cy="33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9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67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6469" y="26466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HTG möchte auf öffentlichen  Veranstaltungen wie z.B. Museums- oder Hafenfeste Helmtauchgeräte vorstellen und </a:t>
            </a:r>
            <a:r>
              <a:rPr lang="de-DE" sz="3200" dirty="0" err="1"/>
              <a:t>betauchen</a:t>
            </a:r>
            <a:r>
              <a:rPr lang="de-DE" sz="3200" dirty="0"/>
              <a:t>. </a:t>
            </a:r>
          </a:p>
          <a:p>
            <a:r>
              <a:rPr lang="de-DE" sz="3200" dirty="0"/>
              <a:t>Dabei soll es auch möglich sein, dass mit dieser Technik Personen tauchen, die nicht dem Verein angehören und auch nicht zwingend befähigt sind.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00485" y="270396"/>
            <a:ext cx="61206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Problemstellung</a:t>
            </a:r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6469" y="2070596"/>
            <a:ext cx="8784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Um diese Vorhaben versicherbar</a:t>
            </a:r>
          </a:p>
          <a:p>
            <a:r>
              <a:rPr lang="de-DE" sz="3200" dirty="0"/>
              <a:t>zu gestalten, müssen sie nach vorher festgelegten Verfahren (Betriebsvorschrift) ablaufen.</a:t>
            </a:r>
          </a:p>
          <a:p>
            <a:r>
              <a:rPr lang="de-DE" sz="3200" dirty="0"/>
              <a:t>Dieses  hat auf der Grundlage von Gefährdungsbeurteilungen (allgemein und speziell) zu geschehen.</a:t>
            </a:r>
          </a:p>
        </p:txBody>
      </p:sp>
    </p:spTree>
    <p:extLst>
      <p:ext uri="{BB962C8B-B14F-4D97-AF65-F5344CB8AC3E}">
        <p14:creationId xmlns:p14="http://schemas.microsoft.com/office/powerpoint/2010/main" val="39362813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40445" y="2502644"/>
            <a:ext cx="819647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Zur Beschreibung und vor allem auch zum Training der Verfahren haben wir uns in 2017 erstmalig zu einem derartigen Workshop getroffen.</a:t>
            </a:r>
          </a:p>
          <a:p>
            <a:r>
              <a:rPr lang="de-DE" sz="3200" dirty="0"/>
              <a:t>Hier ging es vorrangig um die Festlegung der Erforderlichen Funktionen und der Beschreibung der Handlungsabläufe bei</a:t>
            </a:r>
          </a:p>
          <a:p>
            <a:r>
              <a:rPr lang="de-DE" sz="3200" dirty="0"/>
              <a:t>Tauchgängen von unkundigen Dritten.</a:t>
            </a:r>
          </a:p>
        </p:txBody>
      </p:sp>
    </p:spTree>
    <p:extLst>
      <p:ext uri="{BB962C8B-B14F-4D97-AF65-F5344CB8AC3E}">
        <p14:creationId xmlns:p14="http://schemas.microsoft.com/office/powerpoint/2010/main" val="302199175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8437" y="2004755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i="1" u="sng" dirty="0"/>
              <a:t>Rahmenbedingungen:</a:t>
            </a:r>
          </a:p>
          <a:p>
            <a:endParaRPr lang="de-DE" sz="3200" i="1" dirty="0"/>
          </a:p>
          <a:p>
            <a:r>
              <a:rPr lang="de-DE" sz="3200" i="1" dirty="0"/>
              <a:t>Taucher ohne nennenswerte  Sachkunde</a:t>
            </a:r>
          </a:p>
          <a:p>
            <a:endParaRPr lang="de-DE" sz="3200" i="1" dirty="0"/>
          </a:p>
          <a:p>
            <a:r>
              <a:rPr lang="de-DE" sz="3200" i="1" dirty="0"/>
              <a:t>„Nur“ Aufenthalt unter Wasser</a:t>
            </a:r>
          </a:p>
          <a:p>
            <a:endParaRPr lang="de-DE" sz="3200" i="1" dirty="0"/>
          </a:p>
          <a:p>
            <a:r>
              <a:rPr lang="de-DE" sz="3200" i="1" dirty="0"/>
              <a:t>Vorerst keine Betrachtung von Störungen</a:t>
            </a:r>
          </a:p>
          <a:p>
            <a:endParaRPr lang="de-DE" sz="3200" i="1" dirty="0"/>
          </a:p>
          <a:p>
            <a:r>
              <a:rPr lang="de-DE" sz="3200" i="1" dirty="0"/>
              <a:t>Tauchtiefe begrenzt auf max. 5 m</a:t>
            </a:r>
          </a:p>
        </p:txBody>
      </p:sp>
    </p:spTree>
    <p:extLst>
      <p:ext uri="{BB962C8B-B14F-4D97-AF65-F5344CB8AC3E}">
        <p14:creationId xmlns:p14="http://schemas.microsoft.com/office/powerpoint/2010/main" val="30219917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2453" y="1710556"/>
            <a:ext cx="8856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Funktionen hierzu:</a:t>
            </a:r>
          </a:p>
          <a:p>
            <a:endParaRPr lang="de-DE" sz="3200" dirty="0"/>
          </a:p>
          <a:p>
            <a:r>
              <a:rPr lang="de-DE" sz="3200" dirty="0"/>
              <a:t>Taucheinsatzführer</a:t>
            </a:r>
          </a:p>
          <a:p>
            <a:r>
              <a:rPr lang="de-DE" sz="3200" dirty="0"/>
              <a:t>Signalmann</a:t>
            </a:r>
          </a:p>
          <a:p>
            <a:r>
              <a:rPr lang="de-DE" sz="3200" dirty="0"/>
              <a:t>Sicherheitstaucher</a:t>
            </a:r>
          </a:p>
          <a:p>
            <a:r>
              <a:rPr lang="de-DE" sz="3200" dirty="0"/>
              <a:t>Mind. 2 Taucherhelfer</a:t>
            </a:r>
          </a:p>
          <a:p>
            <a:endParaRPr lang="de-DE" sz="3200" dirty="0"/>
          </a:p>
          <a:p>
            <a:endParaRPr lang="de-DE" sz="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9F5C38-3F3E-4638-B22F-DC0C11BA2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10593" r="18151" b="15839"/>
          <a:stretch/>
        </p:blipFill>
        <p:spPr>
          <a:xfrm>
            <a:off x="4644900" y="3283851"/>
            <a:ext cx="5076949" cy="3466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4461" y="2386579"/>
            <a:ext cx="87849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Der „Nur“ Aufenthalt unter Wasser wird für den Taucher kleinere Aufgaben erweitert.</a:t>
            </a:r>
          </a:p>
          <a:p>
            <a:r>
              <a:rPr lang="de-DE" sz="3200" dirty="0"/>
              <a:t>Dabei muss über veränderte Gefährdungen nachgedacht werden.</a:t>
            </a:r>
          </a:p>
          <a:p>
            <a:endParaRPr lang="de-DE" sz="3200" dirty="0"/>
          </a:p>
          <a:p>
            <a:r>
              <a:rPr lang="de-DE" sz="3200" dirty="0"/>
              <a:t>Der Notfall hält Einzug, d.h. es soll ein Notfallkonzept erstellt und erprobt bzw. trainiert werden!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ABD8E1-DC60-4DC5-A601-605483BB9D56}"/>
              </a:ext>
            </a:extLst>
          </p:cNvPr>
          <p:cNvSpPr txBox="1"/>
          <p:nvPr/>
        </p:nvSpPr>
        <p:spPr>
          <a:xfrm>
            <a:off x="828477" y="342404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Zielsetzung für 2018</a:t>
            </a:r>
          </a:p>
        </p:txBody>
      </p:sp>
    </p:spTree>
    <p:extLst>
      <p:ext uri="{BB962C8B-B14F-4D97-AF65-F5344CB8AC3E}">
        <p14:creationId xmlns:p14="http://schemas.microsoft.com/office/powerpoint/2010/main" val="2964134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2F063BF-0957-4393-90B9-97A38436C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26298" b="13131"/>
          <a:stretch/>
        </p:blipFill>
        <p:spPr>
          <a:xfrm>
            <a:off x="0" y="1710556"/>
            <a:ext cx="5256585" cy="47504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CFE3B18-6827-4496-B94F-57E3A72125ED}"/>
              </a:ext>
            </a:extLst>
          </p:cNvPr>
          <p:cNvSpPr txBox="1"/>
          <p:nvPr/>
        </p:nvSpPr>
        <p:spPr>
          <a:xfrm>
            <a:off x="540445" y="41441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Tauchturm LFKS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9D299D-CC8D-4BD1-AB01-3E726437C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" r="36616"/>
          <a:stretch/>
        </p:blipFill>
        <p:spPr>
          <a:xfrm rot="5400000">
            <a:off x="4856138" y="2399035"/>
            <a:ext cx="4750494" cy="39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797029" y="6361055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 Übersetzung: Pons-online-Textübersetzung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703D92-D326-41EA-A95F-6218A65EEA82}"/>
              </a:ext>
            </a:extLst>
          </p:cNvPr>
          <p:cNvSpPr txBox="1"/>
          <p:nvPr/>
        </p:nvSpPr>
        <p:spPr>
          <a:xfrm>
            <a:off x="828477" y="27039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Normalfall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B3605A-7778-4372-A001-27C090CD4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362"/>
            <a:ext cx="5207468" cy="49959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C28511-1423-4DA5-8537-A9AC9F25F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2" y="2588320"/>
            <a:ext cx="5358608" cy="40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2834"/>
      </p:ext>
    </p:extLst>
  </p:cSld>
  <p:clrMapOvr>
    <a:masterClrMapping/>
  </p:clrMapOvr>
</p:sld>
</file>

<file path=ppt/theme/theme1.xml><?xml version="1.0" encoding="utf-8"?>
<a:theme xmlns:a="http://schemas.openxmlformats.org/drawingml/2006/main" name="Aufzählung Standart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Benutzerdefiniert</PresentationFormat>
  <Paragraphs>105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Bliss Light</vt:lpstr>
      <vt:lpstr>Bliss Regular</vt:lpstr>
      <vt:lpstr>Calibri</vt:lpstr>
      <vt:lpstr>Wingdings</vt:lpstr>
      <vt:lpstr>Aufzählung Standart</vt:lpstr>
      <vt:lpstr>Workshop der Helmtauchgruppe  vom 04.05.-06.05.2018 in Koblenz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Rheinland-Pfalz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jhelpenstein</dc:creator>
  <cp:lastModifiedBy>Josef Helpenstein</cp:lastModifiedBy>
  <cp:revision>98</cp:revision>
  <dcterms:created xsi:type="dcterms:W3CDTF">2010-08-23T13:48:56Z</dcterms:created>
  <dcterms:modified xsi:type="dcterms:W3CDTF">2018-05-04T11:04:21Z</dcterms:modified>
</cp:coreProperties>
</file>